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0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0" r:id="rId11"/>
    <p:sldId id="271" r:id="rId12"/>
    <p:sldId id="273" r:id="rId13"/>
    <p:sldId id="274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0CCD56A5-4FC2-46FD-92DB-B36AA94FBC74}">
          <p14:sldIdLst>
            <p14:sldId id="260"/>
            <p14:sldId id="258"/>
            <p14:sldId id="261"/>
            <p14:sldId id="262"/>
            <p14:sldId id="263"/>
            <p14:sldId id="264"/>
            <p14:sldId id="265"/>
            <p14:sldId id="266"/>
            <p14:sldId id="267"/>
            <p14:sldId id="270"/>
            <p14:sldId id="271"/>
            <p14:sldId id="273"/>
            <p14:sldId id="274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1404" y="21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E6452-1BCF-42A7-94E8-B86F0D76B1D1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EAA14-4D09-4D3D-93C2-F32D1CF568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348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EAA14-4D09-4D3D-93C2-F32D1CF5680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616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645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463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54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198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628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34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20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84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00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77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7000">
              <a:schemeClr val="bg2"/>
            </a:gs>
            <a:gs pos="72000">
              <a:schemeClr val="bg2">
                <a:lumMod val="90000"/>
              </a:schemeClr>
            </a:gs>
            <a:gs pos="100000">
              <a:schemeClr val="bg2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C30C5-6915-4A85-B809-2AF2FF3ED52C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7C2A-7D4B-4D5B-B9C4-B03AB00CB7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3FDA16-7E79-E2CF-79FB-0891BF145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8450"/>
            <a:ext cx="10515600" cy="59055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Tání ledovců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13183030-ABC6-E8D6-29CF-502B1D690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63550" y="493342"/>
            <a:ext cx="10515600" cy="5871315"/>
          </a:xfrm>
        </p:spPr>
        <p:txBody>
          <a:bodyPr>
            <a:normAutofit/>
          </a:bodyPr>
          <a:lstStyle/>
          <a:p>
            <a:r>
              <a:rPr lang="cs-CZ" dirty="0"/>
              <a:t>Části ledovce</a:t>
            </a:r>
          </a:p>
          <a:p>
            <a:pPr lvl="1"/>
            <a:r>
              <a:rPr lang="cs-CZ" dirty="0"/>
              <a:t>Akumulační oblast – akumulace sněhu</a:t>
            </a:r>
          </a:p>
          <a:p>
            <a:pPr lvl="1"/>
            <a:r>
              <a:rPr lang="cs-CZ" dirty="0"/>
              <a:t>Splaz – část ledovce pohybující se dolů</a:t>
            </a:r>
          </a:p>
          <a:p>
            <a:pPr lvl="1"/>
            <a:r>
              <a:rPr lang="cs-CZ" dirty="0"/>
              <a:t>Ablační oblast – led zde odtává</a:t>
            </a:r>
          </a:p>
          <a:p>
            <a:pPr lvl="1"/>
            <a:r>
              <a:rPr lang="cs-CZ" dirty="0"/>
              <a:t>Jazyk – ledovec nacházející se mimo údolí, roztahuje se do šířky</a:t>
            </a:r>
          </a:p>
          <a:p>
            <a:r>
              <a:rPr lang="cs-CZ" dirty="0"/>
              <a:t>Potřeby k přetrvání </a:t>
            </a:r>
          </a:p>
          <a:p>
            <a:pPr lvl="1"/>
            <a:r>
              <a:rPr lang="cs-CZ" dirty="0"/>
              <a:t>Dostatečné srážky v podobě sněhu</a:t>
            </a:r>
          </a:p>
          <a:p>
            <a:pPr lvl="1"/>
            <a:r>
              <a:rPr lang="cs-CZ" dirty="0"/>
              <a:t>Místo umístění nad sněžnou čárou</a:t>
            </a:r>
          </a:p>
          <a:p>
            <a:r>
              <a:rPr lang="cs-CZ" dirty="0"/>
              <a:t>Rychlost pohybu</a:t>
            </a:r>
          </a:p>
          <a:p>
            <a:pPr lvl="1"/>
            <a:r>
              <a:rPr lang="cs-CZ" dirty="0"/>
              <a:t>Obvykle kolem několika cm za den</a:t>
            </a:r>
          </a:p>
          <a:p>
            <a:pPr lvl="1"/>
            <a:r>
              <a:rPr lang="cs-CZ" dirty="0"/>
              <a:t>Ve speciálních podmínkách může „poskočit“ až o 100 m za den</a:t>
            </a:r>
          </a:p>
        </p:txBody>
      </p:sp>
    </p:spTree>
    <p:extLst>
      <p:ext uri="{BB962C8B-B14F-4D97-AF65-F5344CB8AC3E}">
        <p14:creationId xmlns:p14="http://schemas.microsoft.com/office/powerpoint/2010/main" val="941029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1248000" y="782759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9195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200" y="801855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0" y="7827592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600" y="1113914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000" y="11538908"/>
            <a:ext cx="3840000" cy="2160000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409800" y="33584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4706600" y="-10477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9D3B7FC-918C-D025-3F0F-C02625F2BA3B}"/>
              </a:ext>
            </a:extLst>
          </p:cNvPr>
          <p:cNvSpPr txBox="1"/>
          <p:nvPr/>
        </p:nvSpPr>
        <p:spPr>
          <a:xfrm>
            <a:off x="13287600" y="2210574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  <p:pic>
        <p:nvPicPr>
          <p:cNvPr id="8" name="Obrázek 7" descr="Obsah obrázku příroda, venku, Pohoří, hřbet&#10;&#10;Popis byl vytvořen automaticky">
            <a:extLst>
              <a:ext uri="{FF2B5EF4-FFF2-40B4-BE49-F238E27FC236}">
                <a16:creationId xmlns:a16="http://schemas.microsoft.com/office/drawing/2014/main" id="{629F5ECA-1FA0-D147-9A45-4C07770992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2850" y="7827592"/>
            <a:ext cx="5486400" cy="2882900"/>
          </a:xfrm>
          <a:prstGeom prst="rect">
            <a:avLst/>
          </a:prstGeom>
        </p:spPr>
      </p:pic>
      <p:pic>
        <p:nvPicPr>
          <p:cNvPr id="11" name="Obrázek 10" descr="Obsah obrázku příroda, krajina, venku, sníh&#10;&#10;Popis byl vytvořen automaticky">
            <a:extLst>
              <a:ext uri="{FF2B5EF4-FFF2-40B4-BE49-F238E27FC236}">
                <a16:creationId xmlns:a16="http://schemas.microsoft.com/office/drawing/2014/main" id="{9B723B76-4212-72FF-EE15-ADB33F3C40C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0" y="2210574"/>
            <a:ext cx="54864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242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409800" y="33584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4706600" y="-10477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9D3B7FC-918C-D025-3F0F-C02625F2BA3B}"/>
              </a:ext>
            </a:extLst>
          </p:cNvPr>
          <p:cNvSpPr txBox="1"/>
          <p:nvPr/>
        </p:nvSpPr>
        <p:spPr>
          <a:xfrm>
            <a:off x="13287600" y="2210574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  <p:pic>
        <p:nvPicPr>
          <p:cNvPr id="8" name="Obrázek 7" descr="Obsah obrázku příroda, venku, Pohoří, hřbet&#10;&#10;Popis byl vytvořen automaticky">
            <a:extLst>
              <a:ext uri="{FF2B5EF4-FFF2-40B4-BE49-F238E27FC236}">
                <a16:creationId xmlns:a16="http://schemas.microsoft.com/office/drawing/2014/main" id="{629F5ECA-1FA0-D147-9A45-4C0777099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200" y="2453228"/>
            <a:ext cx="5486400" cy="2882900"/>
          </a:xfrm>
          <a:prstGeom prst="rect">
            <a:avLst/>
          </a:prstGeom>
        </p:spPr>
      </p:pic>
      <p:pic>
        <p:nvPicPr>
          <p:cNvPr id="11" name="Obrázek 10" descr="Obsah obrázku příroda, krajina, venku, sníh&#10;&#10;Popis byl vytvořen automaticky">
            <a:extLst>
              <a:ext uri="{FF2B5EF4-FFF2-40B4-BE49-F238E27FC236}">
                <a16:creationId xmlns:a16="http://schemas.microsoft.com/office/drawing/2014/main" id="{9B723B76-4212-72FF-EE15-ADB33F3C4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0" y="2210574"/>
            <a:ext cx="5486400" cy="3365500"/>
          </a:xfrm>
          <a:prstGeom prst="rect">
            <a:avLst/>
          </a:prstGeom>
        </p:spPr>
      </p:pic>
      <p:pic>
        <p:nvPicPr>
          <p:cNvPr id="7" name="Obrázek 6" descr="Obsah obrázku text, mapa, snímek obrazovky&#10;&#10;Popis byl vytvořen automaticky">
            <a:extLst>
              <a:ext uri="{FF2B5EF4-FFF2-40B4-BE49-F238E27FC236}">
                <a16:creationId xmlns:a16="http://schemas.microsoft.com/office/drawing/2014/main" id="{CE511818-87F5-5DFF-2017-6341710C06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76" y="7112705"/>
            <a:ext cx="8719047" cy="639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761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409800" y="33584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4706600" y="-10477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9D3B7FC-918C-D025-3F0F-C02625F2BA3B}"/>
              </a:ext>
            </a:extLst>
          </p:cNvPr>
          <p:cNvSpPr txBox="1"/>
          <p:nvPr/>
        </p:nvSpPr>
        <p:spPr>
          <a:xfrm>
            <a:off x="13287600" y="2210574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  <p:pic>
        <p:nvPicPr>
          <p:cNvPr id="8" name="Obrázek 7" descr="Obsah obrázku příroda, venku, Pohoří, hřbet&#10;&#10;Popis byl vytvořen automaticky">
            <a:extLst>
              <a:ext uri="{FF2B5EF4-FFF2-40B4-BE49-F238E27FC236}">
                <a16:creationId xmlns:a16="http://schemas.microsoft.com/office/drawing/2014/main" id="{629F5ECA-1FA0-D147-9A45-4C0777099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5400" y="8130128"/>
            <a:ext cx="5486400" cy="2882900"/>
          </a:xfrm>
          <a:prstGeom prst="rect">
            <a:avLst/>
          </a:prstGeom>
        </p:spPr>
      </p:pic>
      <p:pic>
        <p:nvPicPr>
          <p:cNvPr id="11" name="Obrázek 10" descr="Obsah obrázku příroda, krajina, venku, sníh&#10;&#10;Popis byl vytvořen automaticky">
            <a:extLst>
              <a:ext uri="{FF2B5EF4-FFF2-40B4-BE49-F238E27FC236}">
                <a16:creationId xmlns:a16="http://schemas.microsoft.com/office/drawing/2014/main" id="{9B723B76-4212-72FF-EE15-ADB33F3C4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8000" y="7887474"/>
            <a:ext cx="5486400" cy="3365500"/>
          </a:xfrm>
          <a:prstGeom prst="rect">
            <a:avLst/>
          </a:prstGeom>
        </p:spPr>
      </p:pic>
      <p:pic>
        <p:nvPicPr>
          <p:cNvPr id="7" name="Obrázek 6" descr="Obsah obrázku text, mapa, snímek obrazovky&#10;&#10;Popis byl vytvořen automaticky">
            <a:extLst>
              <a:ext uri="{FF2B5EF4-FFF2-40B4-BE49-F238E27FC236}">
                <a16:creationId xmlns:a16="http://schemas.microsoft.com/office/drawing/2014/main" id="{CE511818-87F5-5DFF-2017-6341710C06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26" y="229780"/>
            <a:ext cx="8719047" cy="639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20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409800" y="33584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4706600" y="-10477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9D3B7FC-918C-D025-3F0F-C02625F2BA3B}"/>
              </a:ext>
            </a:extLst>
          </p:cNvPr>
          <p:cNvSpPr txBox="1"/>
          <p:nvPr/>
        </p:nvSpPr>
        <p:spPr>
          <a:xfrm>
            <a:off x="409800" y="1620024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  <p:pic>
        <p:nvPicPr>
          <p:cNvPr id="7" name="Obrázek 6" descr="Obsah obrázku text, mapa, snímek obrazovky&#10;&#10;Popis byl vytvořen automaticky">
            <a:extLst>
              <a:ext uri="{FF2B5EF4-FFF2-40B4-BE49-F238E27FC236}">
                <a16:creationId xmlns:a16="http://schemas.microsoft.com/office/drawing/2014/main" id="{CE511818-87F5-5DFF-2017-6341710C0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476" y="-6837770"/>
            <a:ext cx="8719047" cy="639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491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838200" y="3619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9B8776-C4D6-FF32-B150-7C9EBE983F8B}"/>
              </a:ext>
            </a:extLst>
          </p:cNvPr>
          <p:cNvSpPr txBox="1"/>
          <p:nvPr/>
        </p:nvSpPr>
        <p:spPr>
          <a:xfrm>
            <a:off x="13468350" y="2854940"/>
            <a:ext cx="5429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Díky za pozornost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985F9C6-B0A0-1B0A-BD23-46382C10992C}"/>
              </a:ext>
            </a:extLst>
          </p:cNvPr>
          <p:cNvSpPr txBox="1"/>
          <p:nvPr/>
        </p:nvSpPr>
        <p:spPr>
          <a:xfrm>
            <a:off x="390750" y="-657930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3C29AE7-631B-31A9-907A-079BB97D21C1}"/>
              </a:ext>
            </a:extLst>
          </p:cNvPr>
          <p:cNvSpPr txBox="1"/>
          <p:nvPr/>
        </p:nvSpPr>
        <p:spPr>
          <a:xfrm>
            <a:off x="390750" y="-5199801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</p:spTree>
    <p:extLst>
      <p:ext uri="{BB962C8B-B14F-4D97-AF65-F5344CB8AC3E}">
        <p14:creationId xmlns:p14="http://schemas.microsoft.com/office/powerpoint/2010/main" val="20264543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257300" y="800100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9B8776-C4D6-FF32-B150-7C9EBE983F8B}"/>
              </a:ext>
            </a:extLst>
          </p:cNvPr>
          <p:cNvSpPr txBox="1"/>
          <p:nvPr/>
        </p:nvSpPr>
        <p:spPr>
          <a:xfrm>
            <a:off x="3814762" y="3013501"/>
            <a:ext cx="456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/>
              <a:t>Díky za pozornost</a:t>
            </a:r>
          </a:p>
        </p:txBody>
      </p:sp>
    </p:spTree>
    <p:extLst>
      <p:ext uri="{BB962C8B-B14F-4D97-AF65-F5344CB8AC3E}">
        <p14:creationId xmlns:p14="http://schemas.microsoft.com/office/powerpoint/2010/main" val="13337819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1">
            <a:extLst>
              <a:ext uri="{FF2B5EF4-FFF2-40B4-BE49-F238E27FC236}">
                <a16:creationId xmlns:a16="http://schemas.microsoft.com/office/drawing/2014/main" id="{12038EEC-8FF7-772E-EB92-3E2D18C6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934700" y="2838449"/>
            <a:ext cx="10515600" cy="59055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Tání ledovců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08DF4D-E663-36EC-9742-F7E162BCD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3342"/>
            <a:ext cx="10515600" cy="5871315"/>
          </a:xfrm>
        </p:spPr>
        <p:txBody>
          <a:bodyPr>
            <a:normAutofit/>
          </a:bodyPr>
          <a:lstStyle/>
          <a:p>
            <a:r>
              <a:rPr lang="cs-CZ" dirty="0"/>
              <a:t>Části ledovce</a:t>
            </a:r>
          </a:p>
          <a:p>
            <a:pPr lvl="1"/>
            <a:r>
              <a:rPr lang="cs-CZ" dirty="0"/>
              <a:t>Akumulační oblast – akumulace sněhu</a:t>
            </a:r>
          </a:p>
          <a:p>
            <a:pPr lvl="1"/>
            <a:r>
              <a:rPr lang="cs-CZ" dirty="0"/>
              <a:t>Splaz – část ledovce pohybující se dolů</a:t>
            </a:r>
          </a:p>
          <a:p>
            <a:pPr lvl="1"/>
            <a:r>
              <a:rPr lang="cs-CZ" dirty="0"/>
              <a:t>Ablační oblast – led zde odtává</a:t>
            </a:r>
          </a:p>
          <a:p>
            <a:pPr lvl="1"/>
            <a:r>
              <a:rPr lang="cs-CZ" dirty="0"/>
              <a:t>Jazyk – ledovec nacházející se mimo údolí, roztahuje se do šířky</a:t>
            </a:r>
          </a:p>
          <a:p>
            <a:r>
              <a:rPr lang="cs-CZ" dirty="0"/>
              <a:t>Potřeby k přetrvání </a:t>
            </a:r>
          </a:p>
          <a:p>
            <a:pPr lvl="1"/>
            <a:r>
              <a:rPr lang="cs-CZ" dirty="0"/>
              <a:t>Dostatečné srážky v podobě sněhu</a:t>
            </a:r>
          </a:p>
          <a:p>
            <a:pPr lvl="1"/>
            <a:r>
              <a:rPr lang="cs-CZ" dirty="0"/>
              <a:t>Místo umístění nad sněžnou čárou</a:t>
            </a:r>
          </a:p>
          <a:p>
            <a:r>
              <a:rPr lang="cs-CZ" dirty="0"/>
              <a:t>Rychlost pohybu</a:t>
            </a:r>
          </a:p>
          <a:p>
            <a:pPr lvl="1"/>
            <a:r>
              <a:rPr lang="cs-CZ" dirty="0"/>
              <a:t>Obvykle kolem několika cm za den</a:t>
            </a:r>
          </a:p>
          <a:p>
            <a:pPr lvl="1"/>
            <a:r>
              <a:rPr lang="cs-CZ" dirty="0"/>
              <a:t>Ve speciálních podmínkách může „poskočit“ až o 100 m za den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1247775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8562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80010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150" y="1890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44150" y="189000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150" y="420494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500" y="8204700"/>
            <a:ext cx="3840000" cy="2160000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D5930F1A-D90E-239B-3E21-53E3824CC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1544300" y="493342"/>
            <a:ext cx="10515600" cy="5871315"/>
          </a:xfrm>
        </p:spPr>
        <p:txBody>
          <a:bodyPr>
            <a:normAutofit/>
          </a:bodyPr>
          <a:lstStyle/>
          <a:p>
            <a:r>
              <a:rPr lang="cs-CZ" dirty="0"/>
              <a:t>Části ledovce</a:t>
            </a:r>
          </a:p>
          <a:p>
            <a:pPr lvl="1"/>
            <a:r>
              <a:rPr lang="cs-CZ" dirty="0"/>
              <a:t>Akumulační oblast – akumulace sněhu</a:t>
            </a:r>
          </a:p>
          <a:p>
            <a:pPr lvl="1"/>
            <a:r>
              <a:rPr lang="cs-CZ" dirty="0"/>
              <a:t>Splaz – část ledovce pohybující se dolů</a:t>
            </a:r>
          </a:p>
          <a:p>
            <a:pPr lvl="1"/>
            <a:r>
              <a:rPr lang="cs-CZ" dirty="0"/>
              <a:t>Ablační oblast – led zde odtává</a:t>
            </a:r>
          </a:p>
          <a:p>
            <a:pPr lvl="1"/>
            <a:r>
              <a:rPr lang="cs-CZ" dirty="0"/>
              <a:t>Jazyk – ledovec nacházející se mimo údolí, roztahuje se do šířky</a:t>
            </a:r>
          </a:p>
          <a:p>
            <a:r>
              <a:rPr lang="cs-CZ" dirty="0"/>
              <a:t>Potřeby k přetrvání </a:t>
            </a:r>
          </a:p>
          <a:p>
            <a:pPr lvl="1"/>
            <a:r>
              <a:rPr lang="cs-CZ" dirty="0"/>
              <a:t>Dostatečné srážky v podobě sněhu</a:t>
            </a:r>
          </a:p>
          <a:p>
            <a:pPr lvl="1"/>
            <a:r>
              <a:rPr lang="cs-CZ" dirty="0"/>
              <a:t>Místo umístění nad sněžnou čárou</a:t>
            </a:r>
          </a:p>
          <a:p>
            <a:r>
              <a:rPr lang="cs-CZ" sz="3200" dirty="0"/>
              <a:t>Rychlost pohybu</a:t>
            </a:r>
          </a:p>
          <a:p>
            <a:pPr lvl="1"/>
            <a:r>
              <a:rPr lang="cs-CZ" dirty="0"/>
              <a:t>Obvykle kolem několika cm za den</a:t>
            </a:r>
          </a:p>
          <a:p>
            <a:pPr lvl="1"/>
            <a:r>
              <a:rPr lang="cs-CZ" dirty="0"/>
              <a:t>Ve speciálních podmínkách může „poskočit“ až o 100 m za den</a:t>
            </a:r>
          </a:p>
        </p:txBody>
      </p:sp>
    </p:spTree>
    <p:extLst>
      <p:ext uri="{BB962C8B-B14F-4D97-AF65-F5344CB8AC3E}">
        <p14:creationId xmlns:p14="http://schemas.microsoft.com/office/powerpoint/2010/main" val="12879135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80010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400" y="6843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44150" y="189000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150" y="420494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500" y="8204700"/>
            <a:ext cx="384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655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80010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400" y="6843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44150" y="189000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800" y="380489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500" y="8204700"/>
            <a:ext cx="384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3391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1600" y="80010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400" y="6843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44150" y="189000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800" y="380489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200" y="4204658"/>
            <a:ext cx="384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003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9800" y="44577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400" y="6843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44150" y="189000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800" y="380489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200" y="4204658"/>
            <a:ext cx="384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5387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838200" y="49334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9800" y="445770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400" y="68430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3342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800" y="380489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200" y="4204658"/>
            <a:ext cx="3840000" cy="2160000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12601800" y="493342"/>
            <a:ext cx="1051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1EEBD663-5C7B-4122-2FEF-E8F12F52FDFD}"/>
              </a:ext>
            </a:extLst>
          </p:cNvPr>
          <p:cNvSpPr txBox="1"/>
          <p:nvPr/>
        </p:nvSpPr>
        <p:spPr>
          <a:xfrm>
            <a:off x="12601800" y="1880945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</p:spTree>
    <p:extLst>
      <p:ext uri="{BB962C8B-B14F-4D97-AF65-F5344CB8AC3E}">
        <p14:creationId xmlns:p14="http://schemas.microsoft.com/office/powerpoint/2010/main" val="37355429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DC785BE4-A072-7AB0-1A8F-D55E9E69C4D6}"/>
              </a:ext>
            </a:extLst>
          </p:cNvPr>
          <p:cNvSpPr txBox="1">
            <a:spLocks/>
          </p:cNvSpPr>
          <p:nvPr/>
        </p:nvSpPr>
        <p:spPr>
          <a:xfrm>
            <a:off x="1248000" y="7827592"/>
            <a:ext cx="10515600" cy="58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/>
            <a:r>
              <a:rPr lang="cs-CZ" dirty="0"/>
              <a:t>Typy ledovců</a:t>
            </a:r>
          </a:p>
          <a:p>
            <a:pPr marL="800100" lvl="1" indent="-342900"/>
            <a:r>
              <a:rPr lang="cs-CZ" dirty="0"/>
              <a:t>Karový ledovec – absence splazu</a:t>
            </a:r>
          </a:p>
          <a:p>
            <a:pPr marL="800100" lvl="1" indent="-342900"/>
            <a:r>
              <a:rPr lang="cs-CZ" dirty="0"/>
              <a:t>Svahový ledovec – obsahuje velmi malý splaz, který se velmi pomalu pohybuje</a:t>
            </a:r>
          </a:p>
          <a:p>
            <a:pPr marL="800100" lvl="1" indent="-342900"/>
            <a:r>
              <a:rPr lang="cs-CZ" dirty="0"/>
              <a:t>Údolní ledovec – splaz v plné velikosti</a:t>
            </a:r>
          </a:p>
          <a:p>
            <a:pPr marL="800100" lvl="1" indent="-342900"/>
            <a:r>
              <a:rPr lang="cs-CZ" dirty="0"/>
              <a:t>Dendritický ledovec – menší ledovce se spojí v jeden velký</a:t>
            </a:r>
          </a:p>
          <a:p>
            <a:pPr marL="800100" lvl="1" indent="-342900"/>
            <a:r>
              <a:rPr lang="cs-CZ" dirty="0" err="1"/>
              <a:t>Malaspinský</a:t>
            </a:r>
            <a:r>
              <a:rPr lang="cs-CZ" dirty="0"/>
              <a:t> ledovec – aspoň 2 ledovce, které se spojily mimo údolí nebo přes horský hřbet</a:t>
            </a:r>
          </a:p>
          <a:p>
            <a:endParaRPr lang="cs-CZ" dirty="0"/>
          </a:p>
        </p:txBody>
      </p:sp>
      <p:pic>
        <p:nvPicPr>
          <p:cNvPr id="10" name="Obrázek 9" descr="Obsah obrázku text, Grafika, Písmo, klipart&#10;&#10;Popis byl vytvořen automaticky">
            <a:extLst>
              <a:ext uri="{FF2B5EF4-FFF2-40B4-BE49-F238E27FC236}">
                <a16:creationId xmlns:a16="http://schemas.microsoft.com/office/drawing/2014/main" id="{1994D8B8-E3A0-2606-B172-D9435F7D96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91950"/>
            <a:ext cx="3840000" cy="2160000"/>
          </a:xfrm>
          <a:prstGeom prst="rect">
            <a:avLst/>
          </a:prstGeom>
        </p:spPr>
      </p:pic>
      <p:pic>
        <p:nvPicPr>
          <p:cNvPr id="12" name="Obrázek 11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E3D10BBE-E591-187B-B264-1F1B0D95DC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200" y="8018550"/>
            <a:ext cx="3840000" cy="2160000"/>
          </a:xfrm>
          <a:prstGeom prst="rect">
            <a:avLst/>
          </a:prstGeom>
        </p:spPr>
      </p:pic>
      <p:pic>
        <p:nvPicPr>
          <p:cNvPr id="14" name="Obrázek 13" descr="Obsah obrázku diagram, Grafika, design&#10;&#10;Popis byl vytvořen automaticky">
            <a:extLst>
              <a:ext uri="{FF2B5EF4-FFF2-40B4-BE49-F238E27FC236}">
                <a16:creationId xmlns:a16="http://schemas.microsoft.com/office/drawing/2014/main" id="{6A8D9E88-DFCD-75F1-9E6C-22C090046F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00" y="7827592"/>
            <a:ext cx="3840000" cy="2160000"/>
          </a:xfrm>
          <a:prstGeom prst="rect">
            <a:avLst/>
          </a:prstGeom>
        </p:spPr>
      </p:pic>
      <p:pic>
        <p:nvPicPr>
          <p:cNvPr id="16" name="Obrázek 15" descr="Obsah obrázku diagram, text, design&#10;&#10;Popis byl vytvořen automaticky">
            <a:extLst>
              <a:ext uri="{FF2B5EF4-FFF2-40B4-BE49-F238E27FC236}">
                <a16:creationId xmlns:a16="http://schemas.microsoft.com/office/drawing/2014/main" id="{31731165-497F-888B-3AE7-FEAA5EAF80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600" y="11139142"/>
            <a:ext cx="3840000" cy="2160000"/>
          </a:xfrm>
          <a:prstGeom prst="rect">
            <a:avLst/>
          </a:prstGeom>
        </p:spPr>
      </p:pic>
      <p:pic>
        <p:nvPicPr>
          <p:cNvPr id="18" name="Obrázek 17" descr="Obsah obrázku text, diagram, design&#10;&#10;Popis byl vytvořen automaticky">
            <a:extLst>
              <a:ext uri="{FF2B5EF4-FFF2-40B4-BE49-F238E27FC236}">
                <a16:creationId xmlns:a16="http://schemas.microsoft.com/office/drawing/2014/main" id="{31606714-4BF2-CC82-C83E-D1B11A942A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000" y="11538908"/>
            <a:ext cx="3840000" cy="2160000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A550BC1-3951-362E-10BD-959694869AC8}"/>
              </a:ext>
            </a:extLst>
          </p:cNvPr>
          <p:cNvSpPr txBox="1"/>
          <p:nvPr/>
        </p:nvSpPr>
        <p:spPr>
          <a:xfrm>
            <a:off x="409800" y="335845"/>
            <a:ext cx="10515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Tání ledovců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Způsobeno nadměrným výparem vody z ledovce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/>
              <a:t>Od roku 1960 roztálo více než 10 % ledové pokrývky země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8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F1BB8F5-A01F-F78B-3BD8-0CD5CC95EC7E}"/>
              </a:ext>
            </a:extLst>
          </p:cNvPr>
          <p:cNvSpPr txBox="1"/>
          <p:nvPr/>
        </p:nvSpPr>
        <p:spPr>
          <a:xfrm>
            <a:off x="14706600" y="-1047750"/>
            <a:ext cx="1051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/>
              <a:t>Člověk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Až 1/6 obyvatelstva závislá na vodě z ledovců, vyschnutí pramenů → velké migrace obyvatelstva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Změny mořských proudů ovlivní shromaždiště ryb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podzemní vody pro rostliny i lidi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Paradoxně mořských ledovců přibývá → ztížení lodní dopravy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sz="2600" dirty="0"/>
              <a:t>V permafrostu se mohou nacházet staleté mikroby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endParaRPr lang="cs-CZ" sz="2600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9D3B7FC-918C-D025-3F0F-C02625F2BA3B}"/>
              </a:ext>
            </a:extLst>
          </p:cNvPr>
          <p:cNvSpPr txBox="1"/>
          <p:nvPr/>
        </p:nvSpPr>
        <p:spPr>
          <a:xfrm>
            <a:off x="13287600" y="2210574"/>
            <a:ext cx="10515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Důsledky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800" dirty="0"/>
              <a:t>Globální oteplování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Odhalování více podloží → zahřívaní země → zrychlení tání</a:t>
            </a:r>
            <a:endParaRPr lang="cs-CZ" sz="2400" dirty="0"/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Trvalá ledová pokrývka (=permafrost) obsahuje methan → uvolnění do ovzduší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/>
              <a:t>Příroda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Nedostatek zadržované vody v přírodě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600" dirty="0"/>
              <a:t>Oceán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Oteplování → snížení schopnosti rozpuštění oxidu uhličitého a kyslíku ve vodě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cs-CZ" sz="2600" dirty="0"/>
              <a:t>Ředění → zpomalování a měnění mořských proudů</a:t>
            </a:r>
          </a:p>
        </p:txBody>
      </p:sp>
      <p:pic>
        <p:nvPicPr>
          <p:cNvPr id="8" name="Obrázek 7" descr="Obsah obrázku příroda, venku, Pohoří, hřbet&#10;&#10;Popis byl vytvořen automaticky">
            <a:extLst>
              <a:ext uri="{FF2B5EF4-FFF2-40B4-BE49-F238E27FC236}">
                <a16:creationId xmlns:a16="http://schemas.microsoft.com/office/drawing/2014/main" id="{629F5ECA-1FA0-D147-9A45-4C07770992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2850" y="7827592"/>
            <a:ext cx="5486400" cy="2882900"/>
          </a:xfrm>
          <a:prstGeom prst="rect">
            <a:avLst/>
          </a:prstGeom>
        </p:spPr>
      </p:pic>
      <p:pic>
        <p:nvPicPr>
          <p:cNvPr id="11" name="Obrázek 10" descr="Obsah obrázku příroda, krajina, venku, sníh&#10;&#10;Popis byl vytvořen automaticky">
            <a:extLst>
              <a:ext uri="{FF2B5EF4-FFF2-40B4-BE49-F238E27FC236}">
                <a16:creationId xmlns:a16="http://schemas.microsoft.com/office/drawing/2014/main" id="{9B723B76-4212-72FF-EE15-ADB33F3C40C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600" y="7397892"/>
            <a:ext cx="54864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1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335</TotalTime>
  <Words>1470</Words>
  <Application>Microsoft Office PowerPoint</Application>
  <PresentationFormat>Širokoúhlá obrazovka</PresentationFormat>
  <Paragraphs>218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Motiv Office</vt:lpstr>
      <vt:lpstr>Tání ledovců</vt:lpstr>
      <vt:lpstr>Tání ledovců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Tání ledovců</dc:title>
  <dc:creator>Adam Nosek</dc:creator>
  <cp:lastModifiedBy>Adam Nosek</cp:lastModifiedBy>
  <cp:revision>12</cp:revision>
  <dcterms:created xsi:type="dcterms:W3CDTF">2023-12-07T19:07:33Z</dcterms:created>
  <dcterms:modified xsi:type="dcterms:W3CDTF">2023-12-11T22:14:54Z</dcterms:modified>
</cp:coreProperties>
</file>